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0C430761-1C39-4036-8F40-7DE946F0BD6E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35844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cs typeface="+mn-cs"/>
              </a:defRPr>
            </a:lvl1pPr>
          </a:lstStyle>
          <a:p>
            <a:pPr>
              <a:defRPr/>
            </a:pPr>
            <a:fld id="{ACF8C32C-2344-4F75-A445-89ACC6AB70F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en-US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3686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8D8FC3-6147-474A-859F-78863E884496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710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3425EF-C5A5-4924-AAB1-C4FD57E56B94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10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8132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62B1524-9245-400A-ABA7-7C2A605E593B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11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915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2A505C-725A-4070-8985-AEBD304F4D55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12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0180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44DEC3A-C318-4B65-981B-5E2F5E3A9E15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13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1204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9CD6EC3-641A-435A-A72B-90F9CD2348F4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14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222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71896AC-FD4B-49C2-AC88-5B8FD901D0D3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3252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B40E1D-7A73-4929-99F6-C90216A51C8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427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E6DB242-9A73-4BEF-A069-23A01DE7D5F5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17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5300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58612E-7285-4929-8F37-F648E86D2062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18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6324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1DF11E-811A-43BA-B068-B94A4BCFE24C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3891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CCCAC8-641A-4095-88B3-63BB74396BF5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734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C3B234-326E-41D1-9693-8B1357E2D983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20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8372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A469148-F889-49BC-B7C5-13561FFB49F4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21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5939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62789B3-61DF-4848-9454-88D4E5A3BBBA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22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60420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8172912-7F49-4B57-A7AD-6A089ADD0416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23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61444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287FFD3-6C63-45F5-8294-C429EB977131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24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6246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69EE92-01DB-4474-99EF-F17B0003DA75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63492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BC77FC5-92A0-4DF8-8930-AB82F6C42CF8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6451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C984AA7-648A-4D37-BC07-AE028CE5DE5E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27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39940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5A8AAB5-EA4E-4BBA-A725-6708CCB878E6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3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0964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8D11D8C-DCCF-4A99-80DC-38DA17F8814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4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1988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89A78F6-378C-499E-943F-66A1069A8FE3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3012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40B700B-3BF1-4044-8EA2-74C1A1E8B167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4036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6276462-C730-4739-B93D-B474FD9172FE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7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5060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72B1B0E-A1C6-4314-919D-8A79D582B0BA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8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smtClean="0">
              <a:latin typeface="Calibri" pitchFamily="34" charset="0"/>
            </a:endParaRPr>
          </a:p>
        </p:txBody>
      </p:sp>
      <p:sp>
        <p:nvSpPr>
          <p:cNvPr id="46084" name="Slide Number Placeholder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C4BEF7D-47EC-4CE3-BF03-FBD5284E641A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/>
              <a:t>9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media/image2.png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FFFFFF"/>
            </a:gs>
            <a:gs pos="100000">
              <a:srgbClr val="A0A0A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r:link="rId3" cstate="print">
              <a:alphaModFix/>
            </a:blip>
            <a:stretch>
              <a:fillRect/>
            </a:stretch>
          </a:blip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kern="0">
              <a:solidFill>
                <a:srgbClr val="FFFFFF"/>
              </a:solidFill>
              <a:latin typeface="Trebuchet MS"/>
              <a:cs typeface="+mn-cs"/>
            </a:endParaRPr>
          </a:p>
        </p:txBody>
      </p:sp>
      <p:sp>
        <p:nvSpPr>
          <p:cNvPr id="7" name="Straight Connector 8"/>
          <p:cNvSpPr/>
          <p:nvPr/>
        </p:nvSpPr>
        <p:spPr>
          <a:xfrm rot="16200004">
            <a:off x="-762000" y="3429000"/>
            <a:ext cx="68580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11430">
            <a:solidFill>
              <a:srgbClr val="F9F9F9"/>
            </a:solidFill>
            <a:prstDash val="solid"/>
            <a:miter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kern="0">
              <a:solidFill>
                <a:srgbClr val="000000"/>
              </a:solidFill>
              <a:latin typeface="Trebuchet MS"/>
              <a:cs typeface="+mn-cs"/>
            </a:endParaRPr>
          </a:p>
        </p:txBody>
      </p:sp>
      <p:sp>
        <p:nvSpPr>
          <p:cNvPr id="4" name="Title 11"/>
          <p:cNvSpPr txBox="1">
            <a:spLocks noGrp="1"/>
          </p:cNvSpPr>
          <p:nvPr>
            <p:ph type="ctrTitle"/>
          </p:nvPr>
        </p:nvSpPr>
        <p:spPr>
          <a:xfrm>
            <a:off x="3366866" y="533396"/>
            <a:ext cx="5105396" cy="2868171"/>
          </a:xfrm>
        </p:spPr>
        <p:txBody>
          <a:bodyPr/>
          <a:lstStyle>
            <a:lvl1pPr algn="r">
              <a:defRPr sz="4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4"/>
          <p:cNvSpPr txBox="1">
            <a:spLocks noGrp="1"/>
          </p:cNvSpPr>
          <p:nvPr>
            <p:ph type="subTitle" idx="1"/>
          </p:nvPr>
        </p:nvSpPr>
        <p:spPr>
          <a:xfrm>
            <a:off x="3354439" y="3539861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8" name="Date Placeholder 30"/>
          <p:cNvSpPr txBox="1"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FFA0FDB-1659-40D7-83BC-A92C7EA4B9BA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9" name="Footer Placeholder 17"/>
          <p:cNvSpPr txBox="1"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Slide Number Placeholder 28"/>
          <p:cNvSpPr txBox="1"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67FF84-9093-41DF-9BE8-6183B100E4C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0AB1A-B2AB-43C5-A149-913944513D25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5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56652-1F27-4AA7-AC72-DD17B909352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53203" y="274950"/>
            <a:ext cx="1524003" cy="5851529"/>
          </a:xfrm>
        </p:spPr>
        <p:txBody>
          <a:bodyPr vert="eaVert" anchor="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F164-110B-4655-9DF7-C92DCEADB229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232B7-E2AB-4062-9A42-BF9D4902BE2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B24CB-265D-4ABC-BB8C-77066D687666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5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F9984-0298-4856-9D64-3BFB65D9659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066803" y="2821838"/>
            <a:ext cx="6255483" cy="1362071"/>
          </a:xfrm>
        </p:spPr>
        <p:txBody>
          <a:bodyPr anchor="t"/>
          <a:lstStyle>
            <a:lvl1pPr algn="r">
              <a:defRPr sz="4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066803" y="1904996"/>
            <a:ext cx="6255483" cy="743507"/>
          </a:xfrm>
        </p:spPr>
        <p:txBody>
          <a:bodyPr anchor="b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C7D2F-6C25-4C2E-B436-9461E36CD85A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7C14-FEBA-4AB7-A7BD-4D2A9539681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3520439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/>
            </a:lvl3pPr>
            <a:lvl4pPr>
              <a:spcBef>
                <a:spcPts val="400"/>
              </a:spcBef>
              <a:defRPr sz="18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4178808" y="1600200"/>
            <a:ext cx="3520439" cy="452595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/>
            </a:lvl3pPr>
            <a:lvl4pPr>
              <a:spcBef>
                <a:spcPts val="400"/>
              </a:spcBef>
              <a:defRPr sz="1800"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1B91E-F4DF-4F4B-9AB0-957A03F3A3B7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6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BE91A-F24C-4B9E-9472-FA04F5CAAD2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5867403"/>
            <a:ext cx="3520439" cy="457200"/>
          </a:xfrm>
          <a:ln w="12701">
            <a:solidFill>
              <a:srgbClr val="B13F9A"/>
            </a:solidFill>
            <a:prstDash val="solid"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rgbClr val="B13F9A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3"/>
          </p:nvPr>
        </p:nvSpPr>
        <p:spPr>
          <a:xfrm>
            <a:off x="4178808" y="5867403"/>
            <a:ext cx="3520439" cy="457200"/>
          </a:xfrm>
          <a:ln w="12701">
            <a:solidFill>
              <a:srgbClr val="B13F9A"/>
            </a:solidFill>
            <a:prstDash val="solid"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rgbClr val="B13F9A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 txBox="1">
            <a:spLocks noGrp="1"/>
          </p:cNvSpPr>
          <p:nvPr>
            <p:ph idx="2"/>
          </p:nvPr>
        </p:nvSpPr>
        <p:spPr>
          <a:xfrm>
            <a:off x="457200" y="1711839"/>
            <a:ext cx="3520439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spcBef>
                <a:spcPts val="400"/>
              </a:spcBef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4178808" y="1711839"/>
            <a:ext cx="3520439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spcBef>
                <a:spcPts val="400"/>
              </a:spcBef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8DE06-BE18-40FA-9584-BBEE41BC1902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8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37686-9C16-4A91-BDCC-5F7FDDF2DB6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1F6A5-26E5-4549-AA82-72B51BEF0E81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64FF4-4377-4AFD-8947-A93A6AB1D8C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45663-CD87-492F-B174-DB68FFF847F4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3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2C8C5-88FB-464E-BBB3-A522F3E614B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880" cy="1173476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2"/>
          </p:nvPr>
        </p:nvSpPr>
        <p:spPr>
          <a:xfrm>
            <a:off x="457200" y="1497412"/>
            <a:ext cx="5897880" cy="602516"/>
          </a:xfrm>
        </p:spPr>
        <p:txBody>
          <a:bodyPr lIns="45720" tIns="0" rIns="0" bIns="0"/>
          <a:lstStyle>
            <a:lvl1pPr marL="0" indent="0"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596"/>
            <a:ext cx="7239003" cy="43717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6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622F9-A2F3-4EC5-A29E-EE116E03EF2A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6" name="Footer Placeholder 3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1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F9E0-A192-441A-AE9A-18549D972C0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>
          <a:gsLst>
            <a:gs pos="0">
              <a:srgbClr val="E968C8"/>
            </a:gs>
            <a:gs pos="100000">
              <a:srgbClr val="820F6B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1240015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1">
            <a:solidFill>
              <a:srgbClr val="EAEAEA"/>
            </a:solidFill>
            <a:prstDash val="solid"/>
          </a:ln>
          <a:effectLst>
            <a:outerShdw dist="12701" dir="5400000" algn="tl">
              <a:srgbClr val="000000">
                <a:alpha val="40000"/>
              </a:srgbClr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kern="0">
              <a:solidFill>
                <a:srgbClr val="FFFFFF"/>
              </a:solidFill>
              <a:latin typeface="Trebuchet MS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 rot="21420016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1">
            <a:solidFill>
              <a:srgbClr val="EAEAEA"/>
            </a:solidFill>
            <a:prstDash val="solid"/>
          </a:ln>
          <a:effectLst>
            <a:outerShdw dist="12701" dir="5400000" algn="tl">
              <a:srgbClr val="000000">
                <a:alpha val="40000"/>
              </a:srgbClr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kern="0">
              <a:solidFill>
                <a:srgbClr val="FFFFFF"/>
              </a:solidFill>
              <a:latin typeface="Trebuchet MS"/>
              <a:cs typeface="+mn-cs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2"/>
          </p:nvPr>
        </p:nvSpPr>
        <p:spPr>
          <a:xfrm>
            <a:off x="5389098" y="3283637"/>
            <a:ext cx="3429000" cy="1920240"/>
          </a:xfrm>
        </p:spPr>
        <p:txBody>
          <a:bodyPr lIns="82296" tIns="0" rIns="0" bIns="0"/>
          <a:lstStyle>
            <a:lvl1pPr marL="0" indent="0" defTabSz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9"/>
          <p:cNvSpPr txBox="1">
            <a:spLocks noGrp="1"/>
          </p:cNvSpPr>
          <p:nvPr>
            <p:ph type="pic" idx="1"/>
          </p:nvPr>
        </p:nvSpPr>
        <p:spPr>
          <a:xfrm>
            <a:off x="663680" y="1040998"/>
            <a:ext cx="4206240" cy="4206240"/>
          </a:xfrm>
          <a:solidFill>
            <a:srgbClr val="812C70"/>
          </a:solidFill>
          <a:ln w="107954">
            <a:solidFill>
              <a:srgbClr val="FFFFFF"/>
            </a:solidFill>
            <a:prstDash val="solid"/>
            <a:miter/>
          </a:ln>
          <a:effectLst>
            <a:outerShdw dist="3813" dir="5400000" algn="tl">
              <a:srgbClr val="000000">
                <a:alpha val="60000"/>
              </a:srgbClr>
            </a:outerShdw>
          </a:effectLst>
        </p:spPr>
        <p:txBody>
          <a:bodyPr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8" name="Date Placeholder 4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4E7ED"/>
                </a:solidFill>
              </a:defRPr>
            </a:lvl1pPr>
          </a:lstStyle>
          <a:p>
            <a:pPr>
              <a:defRPr/>
            </a:pPr>
            <a:fld id="{220D31D1-7DAE-465E-983C-BB733F1FCA36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10" name="Footer Placeholder 5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4E7ED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" name="Slide Number Placeholder 6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4E7ED"/>
                </a:solidFill>
              </a:defRPr>
            </a:lvl1pPr>
          </a:lstStyle>
          <a:p>
            <a:pPr>
              <a:defRPr/>
            </a:pPr>
            <a:fld id="{090023F5-6196-40D4-8F3D-1B791435342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 advClick="0" advTm="5000">
    <p:random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1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r:link="rId14" cstate="print">
              <a:alphaModFix/>
            </a:blip>
            <a:stretch>
              <a:fillRect/>
            </a:stretch>
          </a:blipFill>
          <a:ln>
            <a:noFill/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kern="0">
              <a:solidFill>
                <a:srgbClr val="FFFFFF"/>
              </a:solidFill>
              <a:latin typeface="Trebuchet MS"/>
              <a:cs typeface="+mn-cs"/>
            </a:endParaRPr>
          </a:p>
        </p:txBody>
      </p:sp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0"/>
          <p:cNvSpPr txBox="1"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Date Placeholder 26"/>
          <p:cNvSpPr txBox="1"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91440" bIns="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B13F9A"/>
                </a:solidFill>
                <a:uFillTx/>
                <a:latin typeface="Trebuchet MS"/>
                <a:cs typeface="+mn-cs"/>
              </a:defRPr>
            </a:lvl1pPr>
          </a:lstStyle>
          <a:p>
            <a:pPr>
              <a:defRPr/>
            </a:pPr>
            <a:fld id="{32778CD2-F71A-4496-AC6B-CB6C4973343B}" type="datetime1">
              <a:rPr/>
              <a:pPr>
                <a:defRPr/>
              </a:pPr>
              <a:t>6/10/2011</a:t>
            </a:fld>
            <a:endParaRPr/>
          </a:p>
        </p:txBody>
      </p:sp>
      <p:sp>
        <p:nvSpPr>
          <p:cNvPr id="6" name="Footer Placeholder 3"/>
          <p:cNvSpPr txBox="1"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0" rIns="91440" bIns="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B13F9A"/>
                </a:solidFill>
                <a:uFillTx/>
                <a:latin typeface="Trebuchet MS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15"/>
          <p:cNvSpPr txBox="1"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100" b="0" i="0" u="none" strike="noStrike" kern="1200" cap="none" spc="0" baseline="0">
                <a:solidFill>
                  <a:srgbClr val="B13F9A"/>
                </a:solidFill>
                <a:uFillTx/>
                <a:latin typeface="Trebuchet MS"/>
                <a:cs typeface="+mn-cs"/>
              </a:defRPr>
            </a:lvl1pPr>
          </a:lstStyle>
          <a:p>
            <a:pPr>
              <a:defRPr/>
            </a:pPr>
            <a:fld id="{1A94DC61-0B1B-4ABA-9AEB-FFC4DBE2A60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9" r:id="rId2"/>
    <p:sldLayoutId id="2147483747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8" r:id="rId9"/>
    <p:sldLayoutId id="2147483745" r:id="rId10"/>
    <p:sldLayoutId id="2147483749" r:id="rId11"/>
  </p:sldLayoutIdLst>
  <p:transition spd="med" advClick="0" advTm="5000"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3800" b="1" kern="1200" cap="all">
          <a:solidFill>
            <a:srgbClr val="000000"/>
          </a:solidFill>
          <a:latin typeface="Trebuchet M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5pPr>
      <a:lvl6pPr marL="457200" algn="l" rtl="0" eaLnBrk="0" fontAlgn="base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6pPr>
      <a:lvl7pPr marL="914400" algn="l" rtl="0" eaLnBrk="0" fontAlgn="base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7pPr>
      <a:lvl8pPr marL="1371600" algn="l" rtl="0" eaLnBrk="0" fontAlgn="base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8pPr>
      <a:lvl9pPr marL="1828800" algn="l" rtl="0" eaLnBrk="0" fontAlgn="base">
        <a:spcBef>
          <a:spcPct val="0"/>
        </a:spcBef>
        <a:spcAft>
          <a:spcPct val="0"/>
        </a:spcAft>
        <a:defRPr sz="3800" b="1">
          <a:solidFill>
            <a:srgbClr val="000000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rgbClr val="B13F9A"/>
        </a:buClr>
        <a:buSzPct val="73000"/>
        <a:buFont typeface="Wingdings 2" pitchFamily="18" charset="2"/>
        <a:buChar char=""/>
        <a:defRPr lang="en-US" sz="2600" kern="1200">
          <a:solidFill>
            <a:srgbClr val="000000"/>
          </a:solidFill>
          <a:latin typeface="Trebuchet MS"/>
        </a:defRPr>
      </a:lvl1pPr>
      <a:lvl2pPr marL="520700" lvl="1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lang="en-US" sz="2300" kern="1200">
          <a:solidFill>
            <a:srgbClr val="6C6C6C"/>
          </a:solidFill>
          <a:latin typeface="Trebuchet MS"/>
        </a:defRPr>
      </a:lvl2pPr>
      <a:lvl3pPr marL="758825" lvl="2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lang="en-US" sz="2000" kern="1200">
          <a:solidFill>
            <a:srgbClr val="000000"/>
          </a:solidFill>
          <a:latin typeface="Trebuchet MS"/>
        </a:defRPr>
      </a:lvl3pPr>
      <a:lvl4pPr marL="1004888" lvl="3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lang="en-US" sz="2000" kern="1200">
          <a:solidFill>
            <a:srgbClr val="6C6C6C"/>
          </a:solidFill>
          <a:latin typeface="Trebuchet MS"/>
        </a:defRPr>
      </a:lvl4pPr>
      <a:lvl5pPr marL="1279525" lvl="4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lang="en-US" kern="1200">
          <a:solidFill>
            <a:srgbClr val="000000"/>
          </a:solidFill>
          <a:latin typeface="Trebuchet MS"/>
        </a:defRPr>
      </a:lvl5pPr>
      <a:lvl6pPr marL="1736725" indent="-228600" algn="l" rtl="0" eaLnBrk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lang="en-US" kern="1200">
          <a:solidFill>
            <a:srgbClr val="000000"/>
          </a:solidFill>
          <a:latin typeface="Trebuchet MS"/>
        </a:defRPr>
      </a:lvl6pPr>
      <a:lvl7pPr marL="2193925" indent="-228600" algn="l" rtl="0" eaLnBrk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lang="en-US" kern="1200">
          <a:solidFill>
            <a:srgbClr val="000000"/>
          </a:solidFill>
          <a:latin typeface="Trebuchet MS"/>
        </a:defRPr>
      </a:lvl7pPr>
      <a:lvl8pPr marL="2651125" indent="-228600" algn="l" rtl="0" eaLnBrk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lang="en-US" kern="1200">
          <a:solidFill>
            <a:srgbClr val="000000"/>
          </a:solidFill>
          <a:latin typeface="Trebuchet MS"/>
        </a:defRPr>
      </a:lvl8pPr>
      <a:lvl9pPr marL="3108325" indent="-228600" algn="l" rtl="0" eaLnBrk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lang="en-US" kern="1200">
          <a:solidFill>
            <a:srgbClr val="000000"/>
          </a:solidFill>
          <a:latin typeface="Trebuchet M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Music\Lenny%20Kravitz\Greatest%20Hits\Lenny%20Kravitz-Fly%20Away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3352800" y="0"/>
            <a:ext cx="5105400" cy="1801813"/>
          </a:xfrm>
        </p:spPr>
        <p:txBody>
          <a:bodyPr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mtClean="0"/>
              <a:t>Coaching Chronicles 2011</a:t>
            </a:r>
          </a:p>
        </p:txBody>
      </p:sp>
      <p:sp>
        <p:nvSpPr>
          <p:cNvPr id="6147" name="Subtitle 2"/>
          <p:cNvSpPr txBox="1">
            <a:spLocks noGrp="1"/>
          </p:cNvSpPr>
          <p:nvPr>
            <p:ph type="subTitle" idx="1"/>
          </p:nvPr>
        </p:nvSpPr>
        <p:spPr>
          <a:xfrm>
            <a:off x="3352800" y="4800600"/>
            <a:ext cx="5114925" cy="15652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Peer Coaching Final Project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Jennifer </a:t>
            </a:r>
            <a:r>
              <a:rPr dirty="0" err="1" smtClean="0">
                <a:latin typeface="Trebuchet MS" pitchFamily="34" charset="0"/>
              </a:rPr>
              <a:t>Arneson</a:t>
            </a:r>
            <a:r>
              <a:rPr dirty="0" smtClean="0">
                <a:latin typeface="Trebuchet MS" pitchFamily="34" charset="0"/>
              </a:rPr>
              <a:t>, Janice Goetz,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Wendy </a:t>
            </a:r>
            <a:r>
              <a:rPr dirty="0" err="1" smtClean="0">
                <a:latin typeface="Trebuchet MS" pitchFamily="34" charset="0"/>
              </a:rPr>
              <a:t>Goffena</a:t>
            </a:r>
            <a:r>
              <a:rPr dirty="0" smtClean="0">
                <a:latin typeface="Trebuchet MS" pitchFamily="34" charset="0"/>
              </a:rPr>
              <a:t>, Robin Smith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95600" y="23622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1D7EC"/>
                </a:solidFill>
              </a:rPr>
              <a:t>ABC’s of Coaching</a:t>
            </a:r>
            <a:endParaRPr lang="en-US" sz="5400" dirty="0"/>
          </a:p>
        </p:txBody>
      </p:sp>
      <p:pic>
        <p:nvPicPr>
          <p:cNvPr id="5" name="Lenny Kravitz-Fly Aw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668000" y="449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I</a:t>
            </a:r>
            <a:r>
              <a:rPr sz="5400" smtClean="0">
                <a:latin typeface="Alfredo" pitchFamily="2"/>
                <a:ea typeface="Alfredo" pitchFamily="2"/>
              </a:rPr>
              <a:t>nsecurity</a:t>
            </a:r>
          </a:p>
        </p:txBody>
      </p:sp>
      <p:sp>
        <p:nvSpPr>
          <p:cNvPr id="16388" name="Content Placeholder 3"/>
          <p:cNvSpPr txBox="1">
            <a:spLocks noGrp="1"/>
          </p:cNvSpPr>
          <p:nvPr>
            <p:ph idx="1"/>
          </p:nvPr>
        </p:nvSpPr>
        <p:spPr>
          <a:xfrm>
            <a:off x="533400" y="1524000"/>
            <a:ext cx="7239000" cy="49815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IMPROVEMENT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INSIGHTS &amp; ANALYSIS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IMPROVABLE LESSONS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INNOVATIVE PROFESSIONAL LEARNING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INTEGRITY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INSPIRATION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INTENSE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IMPACT</a:t>
            </a: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smtClean="0">
                <a:latin typeface="Alfredo" pitchFamily="2"/>
                <a:ea typeface="Alfredo" pitchFamily="2"/>
              </a:rPr>
              <a:t>JUMP IN WITH PEERS</a:t>
            </a:r>
          </a:p>
        </p:txBody>
      </p:sp>
      <p:pic>
        <p:nvPicPr>
          <p:cNvPr id="17413" name="Picture 5" descr="E:\17144_1331268048783_1443451963_877785_2609132_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050" y="2133600"/>
            <a:ext cx="5829300" cy="43719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k</a:t>
            </a:r>
            <a:r>
              <a:rPr sz="5400" smtClean="0">
                <a:latin typeface="Alfredo" pitchFamily="2"/>
                <a:ea typeface="Alfredo" pitchFamily="2"/>
              </a:rPr>
              <a:t>nowledge</a:t>
            </a:r>
          </a:p>
        </p:txBody>
      </p:sp>
      <p:sp>
        <p:nvSpPr>
          <p:cNvPr id="18436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1"/>
            <a:ext cx="7239000" cy="609600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KEY IS TRUST</a:t>
            </a:r>
          </a:p>
          <a:p>
            <a:pPr eaLnBrk="1" hangingPunct="1">
              <a:buNone/>
            </a:pPr>
            <a:endParaRPr dirty="0" smtClean="0">
              <a:latin typeface="Trebuchet MS" pitchFamily="34" charset="0"/>
            </a:endParaRPr>
          </a:p>
        </p:txBody>
      </p:sp>
      <p:pic>
        <p:nvPicPr>
          <p:cNvPr id="18438" name="Picture 6" descr="http://pastorkylehuber.com/wp-content/uploads/2010/12/Br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4876800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620000" cy="20574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u="sng" dirty="0" smtClean="0">
                <a:latin typeface="Alfredo" pitchFamily="2"/>
                <a:ea typeface="Alfredo" pitchFamily="2"/>
              </a:rPr>
              <a:t>L</a:t>
            </a:r>
            <a:r>
              <a:rPr sz="5400" dirty="0" smtClean="0">
                <a:latin typeface="Alfredo" pitchFamily="2"/>
                <a:ea typeface="Alfredo" pitchFamily="2"/>
              </a:rPr>
              <a:t>earning </a:t>
            </a:r>
            <a:r>
              <a:rPr lang="en-US" sz="5400" dirty="0" smtClean="0">
                <a:latin typeface="Alfredo" pitchFamily="2"/>
                <a:ea typeface="Alfredo" pitchFamily="2"/>
              </a:rPr>
              <a:t>improvements</a:t>
            </a:r>
            <a:endParaRPr sz="5400" dirty="0" smtClean="0">
              <a:latin typeface="Alfredo" pitchFamily="2"/>
              <a:ea typeface="Alfredo" pitchFamily="2"/>
            </a:endParaRPr>
          </a:p>
        </p:txBody>
      </p:sp>
      <p:sp>
        <p:nvSpPr>
          <p:cNvPr id="19460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LEADERSHIP SUPPORT</a:t>
            </a:r>
          </a:p>
        </p:txBody>
      </p:sp>
      <p:pic>
        <p:nvPicPr>
          <p:cNvPr id="33794" name="Picture 2" descr="http://mail.bridger.k12.mt.us:84/exchange/Mrs_Goetz/Inbox/Pictures-4.EML/1_multipart_xF8FF_3_leadership.jpg/C58EA28C-18C0-4a97-9AF2-036E93DDAFB3/leadership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6381750" cy="34194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3152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M</a:t>
            </a:r>
            <a:r>
              <a:rPr sz="5400" smtClean="0">
                <a:latin typeface="Alfredo" pitchFamily="2"/>
                <a:ea typeface="Alfredo" pitchFamily="2"/>
              </a:rPr>
              <a:t>anaging it all</a:t>
            </a:r>
          </a:p>
        </p:txBody>
      </p:sp>
      <p:pic>
        <p:nvPicPr>
          <p:cNvPr id="31746" name="Picture 2" descr="http://mail.bridger.k12.mt.us:84/exchange/Mrs_Goetz/Inbox/Managing%20it%20all%20picture.EML/1_multipart_xF8FF_2_Managing%20it%20all.jpg/C58EA28C-18C0-4a97-9AF2-036E93DDAFB3/Managing%20it%20all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47179">
            <a:off x="146826" y="2668007"/>
            <a:ext cx="7875613" cy="257395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smtClean="0">
                <a:latin typeface="Alfredo" pitchFamily="2"/>
                <a:ea typeface="Alfredo" pitchFamily="2"/>
              </a:rPr>
              <a:t>NEEDS </a:t>
            </a:r>
          </a:p>
        </p:txBody>
      </p:sp>
      <p:sp>
        <p:nvSpPr>
          <p:cNvPr id="21508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295400"/>
            <a:ext cx="7239000" cy="52101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NEEDS OF STUDENTS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NEEDS OF SCHOOL</a:t>
            </a:r>
            <a:endParaRPr dirty="0" smtClean="0">
              <a:latin typeface="Trebuchet MS" pitchFamily="34" charset="0"/>
            </a:endParaRPr>
          </a:p>
          <a:p>
            <a:pPr eaLnBrk="1" hangingPunct="1"/>
            <a:r>
              <a:rPr dirty="0" smtClean="0">
                <a:latin typeface="Trebuchet MS" pitchFamily="34" charset="0"/>
              </a:rPr>
              <a:t>NEEDS OF TEACHERS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NO PROCRASTINATION</a:t>
            </a:r>
          </a:p>
        </p:txBody>
      </p:sp>
      <p:pic>
        <p:nvPicPr>
          <p:cNvPr id="29697" name="Picture 1" descr="http://rds.yahoo.com/_ylt=A2KJkIUYUfJN_08ABvmjzbkF/SIG=12d35hl1u/EXP=1307754904/**http%3a/www.wasatchfront.org/Portals/0/images/Pathway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1" y="1"/>
            <a:ext cx="4501794" cy="6858000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smtClean="0">
                <a:latin typeface="Alfredo" pitchFamily="2"/>
                <a:ea typeface="Alfredo" pitchFamily="2"/>
              </a:rPr>
              <a:t>opportunity</a:t>
            </a:r>
          </a:p>
        </p:txBody>
      </p:sp>
      <p:sp>
        <p:nvSpPr>
          <p:cNvPr id="22531" name="Text Placeholder 2"/>
          <p:cNvSpPr txBox="1">
            <a:spLocks noGrp="1"/>
          </p:cNvSpPr>
          <p:nvPr>
            <p:ph type="body" idx="2"/>
          </p:nvPr>
        </p:nvSpPr>
        <p:spPr>
          <a:xfrm>
            <a:off x="457200" y="1497013"/>
            <a:ext cx="5897563" cy="6032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dirty="0" smtClean="0">
                <a:latin typeface="Trebuchet MS" pitchFamily="34" charset="0"/>
              </a:rPr>
              <a:t>GRAB ON….HOLD ON…AND RUN WITH IT</a:t>
            </a:r>
          </a:p>
        </p:txBody>
      </p:sp>
      <p:sp>
        <p:nvSpPr>
          <p:cNvPr id="22532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OPEN MIND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OPTIMISTIC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ON TASK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OVERWHELMING</a:t>
            </a:r>
            <a:endParaRPr dirty="0" smtClean="0">
              <a:latin typeface="Trebuchet MS" pitchFamily="34" charset="0"/>
            </a:endParaRPr>
          </a:p>
        </p:txBody>
      </p:sp>
      <p:pic>
        <p:nvPicPr>
          <p:cNvPr id="27650" name="Picture 2" descr="http://mail.bridger.k12.mt.us:84/exchange/Mrs_Goetz/Inbox/Pictures-4.EML/1_multipart_xF8FF_4_open%20minded.jpg/C58EA28C-18C0-4a97-9AF2-036E93DDAFB3/open%20minded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895600"/>
            <a:ext cx="3498574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p</a:t>
            </a:r>
            <a:r>
              <a:rPr sz="4900" smtClean="0">
                <a:latin typeface="Alfredo" pitchFamily="2"/>
                <a:ea typeface="Alfredo" pitchFamily="2"/>
              </a:rPr>
              <a:t>ROTOCoLS</a:t>
            </a:r>
            <a:endParaRPr sz="4900" dirty="0" smtClean="0">
              <a:latin typeface="Alfredo" pitchFamily="2"/>
              <a:ea typeface="Alfredo" pitchFamily="2"/>
            </a:endParaRPr>
          </a:p>
        </p:txBody>
      </p:sp>
      <p:sp>
        <p:nvSpPr>
          <p:cNvPr id="23556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PEERS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PARTNERS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PARAPHRASING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PROBING QUESTIONS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PROFESSIONAL DEVELOPMENT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PRINCIPAL SUPPORT</a:t>
            </a:r>
          </a:p>
          <a:p>
            <a:pPr eaLnBrk="1" hangingPunct="1">
              <a:buFont typeface="Wingdings 2" pitchFamily="18" charset="2"/>
              <a:buNone/>
            </a:pP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6000" dirty="0" err="1" smtClean="0">
                <a:latin typeface="Alfredo" pitchFamily="2"/>
                <a:ea typeface="Alfredo" pitchFamily="2"/>
              </a:rPr>
              <a:t>q</a:t>
            </a:r>
            <a:r>
              <a:rPr sz="5400" dirty="0" err="1" smtClean="0">
                <a:latin typeface="Alfredo" pitchFamily="2"/>
                <a:ea typeface="Alfredo" pitchFamily="2"/>
              </a:rPr>
              <a:t>UESTIONING</a:t>
            </a:r>
            <a:endParaRPr sz="5400" dirty="0" smtClean="0">
              <a:latin typeface="Alfredo" pitchFamily="2"/>
              <a:ea typeface="Alfredo" pitchFamily="2"/>
            </a:endParaRPr>
          </a:p>
        </p:txBody>
      </p:sp>
      <p:sp>
        <p:nvSpPr>
          <p:cNvPr id="24580" name="Content Placeholder 3"/>
          <p:cNvSpPr txBox="1">
            <a:spLocks noGrp="1"/>
          </p:cNvSpPr>
          <p:nvPr>
            <p:ph idx="1"/>
          </p:nvPr>
        </p:nvSpPr>
        <p:spPr>
          <a:xfrm>
            <a:off x="685800" y="4876800"/>
            <a:ext cx="7239000" cy="762000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QUIT PROCRASTINATING</a:t>
            </a:r>
          </a:p>
        </p:txBody>
      </p:sp>
      <p:pic>
        <p:nvPicPr>
          <p:cNvPr id="8" name="Picture 8" descr="http://ts3.mm.bing.net/images/thumbnail.aspx?q=1014066587558&amp;id=0542f56bfaedbc0b5d1eff7e7141a61d&amp;url=http%3a%2f%2fgraphicleftovers.com%2fimages%2fmember%2f5691%2f5691_water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096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r</a:t>
            </a:r>
            <a:r>
              <a:rPr sz="5400" smtClean="0">
                <a:latin typeface="Alfredo" pitchFamily="2"/>
                <a:ea typeface="Alfredo" pitchFamily="2"/>
              </a:rPr>
              <a:t>espect</a:t>
            </a:r>
          </a:p>
        </p:txBody>
      </p:sp>
      <p:sp>
        <p:nvSpPr>
          <p:cNvPr id="2560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REAL LIFE APPLICATIONS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RESOURCES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ROLES (TIMEKEEPER, FACILATATOR, PRESENTER)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REFLECTION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RESPONSIBILITIES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ROADBLOCKS</a:t>
            </a: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dirty="0" smtClean="0">
                <a:latin typeface="Alfredo" pitchFamily="2"/>
                <a:ea typeface="Alfredo" pitchFamily="2"/>
              </a:rPr>
              <a:t>A</a:t>
            </a:r>
            <a:r>
              <a:rPr sz="5400" dirty="0" smtClean="0">
                <a:latin typeface="Alfredo" pitchFamily="2"/>
                <a:ea typeface="Alfredo" pitchFamily="2"/>
              </a:rPr>
              <a:t>ttitude/anxiety</a:t>
            </a:r>
          </a:p>
        </p:txBody>
      </p:sp>
      <p:sp>
        <p:nvSpPr>
          <p:cNvPr id="8196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ACTIVITIES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ACTIVE LISTENING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ADMINISTRATION (SUPPORT OF)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APPRECIATION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ACTION</a:t>
            </a: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err="1" smtClean="0">
                <a:latin typeface="Alfredo" pitchFamily="2"/>
                <a:ea typeface="Alfredo" pitchFamily="2"/>
              </a:rPr>
              <a:t>sTANDARDS</a:t>
            </a:r>
            <a:endParaRPr sz="5400" dirty="0" smtClean="0">
              <a:latin typeface="Alfredo" pitchFamily="2"/>
              <a:ea typeface="Alfredo" pitchFamily="2"/>
            </a:endParaRPr>
          </a:p>
        </p:txBody>
      </p:sp>
      <p:sp>
        <p:nvSpPr>
          <p:cNvPr id="26628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STUDENTS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SETTING GOALS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SUCCESSES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STUDENT LEARNING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SCRAPBOOK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SURVEY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STRESS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SENSIBLE</a:t>
            </a: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T</a:t>
            </a:r>
            <a:r>
              <a:rPr sz="5400" smtClean="0">
                <a:latin typeface="Alfredo" pitchFamily="2"/>
                <a:ea typeface="Alfredo" pitchFamily="2"/>
              </a:rPr>
              <a:t>ime</a:t>
            </a:r>
          </a:p>
        </p:txBody>
      </p:sp>
      <p:sp>
        <p:nvSpPr>
          <p:cNvPr id="27651" name="Text Placeholder 2"/>
          <p:cNvSpPr txBox="1">
            <a:spLocks noGrp="1"/>
          </p:cNvSpPr>
          <p:nvPr>
            <p:ph type="body" idx="2"/>
          </p:nvPr>
        </p:nvSpPr>
        <p:spPr>
          <a:xfrm>
            <a:off x="457200" y="1497013"/>
            <a:ext cx="5897563" cy="6032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dirty="0" smtClean="0">
                <a:latin typeface="Trebuchet MS" pitchFamily="34" charset="0"/>
              </a:rPr>
              <a:t>BEFORE SCHOOL…AFTER SCHOOL</a:t>
            </a:r>
            <a:r>
              <a:rPr lang="en-US" dirty="0" smtClean="0">
                <a:latin typeface="Trebuchet MS" pitchFamily="34" charset="0"/>
              </a:rPr>
              <a:t>…</a:t>
            </a:r>
            <a:r>
              <a:rPr dirty="0" smtClean="0">
                <a:latin typeface="Trebuchet MS" pitchFamily="34" charset="0"/>
              </a:rPr>
              <a:t> LUNCH TIME…PREP TIME</a:t>
            </a:r>
            <a:r>
              <a:rPr lang="en-US" dirty="0" smtClean="0">
                <a:latin typeface="Trebuchet MS" pitchFamily="34" charset="0"/>
              </a:rPr>
              <a:t>…</a:t>
            </a:r>
            <a:r>
              <a:rPr dirty="0" smtClean="0">
                <a:latin typeface="Trebuchet MS" pitchFamily="34" charset="0"/>
              </a:rPr>
              <a:t> WEEKENDS</a:t>
            </a:r>
            <a:r>
              <a:rPr lang="en-US" dirty="0" smtClean="0">
                <a:latin typeface="Trebuchet MS" pitchFamily="34" charset="0"/>
              </a:rPr>
              <a:t>…</a:t>
            </a:r>
            <a:r>
              <a:rPr dirty="0" smtClean="0">
                <a:latin typeface="Trebuchet MS" pitchFamily="34" charset="0"/>
              </a:rPr>
              <a:t>ANYTIME WE COULD GET TOGETHER</a:t>
            </a:r>
          </a:p>
        </p:txBody>
      </p:sp>
      <p:sp>
        <p:nvSpPr>
          <p:cNvPr id="27652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TECHNOLOGY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TECHNOLOGY PLAN</a:t>
            </a:r>
            <a:endParaRPr dirty="0" smtClean="0">
              <a:latin typeface="Trebuchet MS" pitchFamily="34" charset="0"/>
            </a:endParaRPr>
          </a:p>
          <a:p>
            <a:pPr eaLnBrk="1" hangingPunct="1"/>
            <a:r>
              <a:rPr dirty="0" smtClean="0">
                <a:latin typeface="Trebuchet MS" pitchFamily="34" charset="0"/>
              </a:rPr>
              <a:t>TECH SUPPORT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TRUST IS A KEY COMPONENT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TASKS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TRAINING</a:t>
            </a: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6962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u</a:t>
            </a:r>
            <a:r>
              <a:rPr sz="5400" smtClean="0">
                <a:latin typeface="Alfredo" pitchFamily="2"/>
                <a:ea typeface="Alfredo" pitchFamily="2"/>
              </a:rPr>
              <a:t>nderstanding</a:t>
            </a:r>
          </a:p>
        </p:txBody>
      </p:sp>
      <p:pic>
        <p:nvPicPr>
          <p:cNvPr id="15362" name="Picture 2" descr="http://mail.bridger.k12.mt.us:84/exchange/Mrs_Goetz/Inbox/Pictures-4.EML/1_multipart_xF8FF_5_understanding.jpg/C58EA28C-18C0-4a97-9AF2-036E93DDAFB3/understanding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7453139" cy="5105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V</a:t>
            </a:r>
            <a:r>
              <a:rPr sz="5400" smtClean="0">
                <a:latin typeface="Alfredo" pitchFamily="2"/>
                <a:ea typeface="Alfredo" pitchFamily="2"/>
              </a:rPr>
              <a:t>ictory</a:t>
            </a:r>
          </a:p>
        </p:txBody>
      </p:sp>
      <p:sp>
        <p:nvSpPr>
          <p:cNvPr id="29700" name="Content Placeholder 3"/>
          <p:cNvSpPr txBox="1">
            <a:spLocks noGrp="1"/>
          </p:cNvSpPr>
          <p:nvPr>
            <p:ph idx="1"/>
          </p:nvPr>
        </p:nvSpPr>
        <p:spPr>
          <a:xfrm>
            <a:off x="381000" y="1143000"/>
            <a:ext cx="7239000" cy="1143000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VALUE OF </a:t>
            </a:r>
            <a:r>
              <a:rPr dirty="0" smtClean="0">
                <a:latin typeface="Trebuchet MS" pitchFamily="34" charset="0"/>
              </a:rPr>
              <a:t>COLLABORATION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VOLUNTEER</a:t>
            </a:r>
            <a:endParaRPr dirty="0" smtClean="0">
              <a:latin typeface="Trebuchet MS" pitchFamily="34" charset="0"/>
            </a:endParaRPr>
          </a:p>
        </p:txBody>
      </p:sp>
      <p:pic>
        <p:nvPicPr>
          <p:cNvPr id="29702" name="Picture 6" descr="http://mail.bridger.k12.mt.us:84/exchange/Mrs_Goetz/Inbox/Pictures-3.EML/1_multipart_xF8FF_4_victory.gif/C58EA28C-18C0-4a97-9AF2-036E93DDAFB3/victory.gif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67000"/>
            <a:ext cx="5187532" cy="340767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2390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W</a:t>
            </a:r>
            <a:r>
              <a:rPr sz="5400" smtClean="0">
                <a:latin typeface="Alfredo" pitchFamily="2"/>
                <a:ea typeface="Alfredo" pitchFamily="2"/>
              </a:rPr>
              <a:t>ows &amp; </a:t>
            </a:r>
            <a:r>
              <a:rPr sz="7200" u="sng" smtClean="0">
                <a:latin typeface="Alfredo" pitchFamily="2"/>
                <a:ea typeface="Alfredo" pitchFamily="2"/>
              </a:rPr>
              <a:t>W</a:t>
            </a:r>
            <a:r>
              <a:rPr sz="5400" smtClean="0">
                <a:latin typeface="Alfredo" pitchFamily="2"/>
                <a:ea typeface="Alfredo" pitchFamily="2"/>
              </a:rPr>
              <a:t>onders</a:t>
            </a:r>
          </a:p>
        </p:txBody>
      </p:sp>
      <p:sp>
        <p:nvSpPr>
          <p:cNvPr id="3072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WORKSPACE DISCUSSIONS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WEBINARS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WEB SITES</a:t>
            </a: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686800" cy="1524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 err="1" smtClean="0">
                <a:latin typeface="Alfredo" pitchFamily="2"/>
                <a:ea typeface="Alfredo" pitchFamily="2"/>
              </a:rPr>
              <a:t>e</a:t>
            </a:r>
            <a:r>
              <a:rPr lang="en-US" sz="8800" dirty="0" err="1" smtClean="0">
                <a:latin typeface="Alfredo" pitchFamily="2"/>
                <a:ea typeface="Alfredo" pitchFamily="2"/>
              </a:rPr>
              <a:t>X</a:t>
            </a:r>
            <a:r>
              <a:rPr lang="en-US" sz="5400" dirty="0" err="1" smtClean="0">
                <a:latin typeface="Alfredo" pitchFamily="2"/>
                <a:ea typeface="Alfredo" pitchFamily="2"/>
              </a:rPr>
              <a:t>CITEMENT</a:t>
            </a:r>
            <a:endParaRPr sz="5400" dirty="0" smtClean="0">
              <a:latin typeface="Alfredo" pitchFamily="2"/>
              <a:ea typeface="Alfredo" pitchFamily="2"/>
            </a:endParaRPr>
          </a:p>
        </p:txBody>
      </p:sp>
      <p:pic>
        <p:nvPicPr>
          <p:cNvPr id="9217" name="Picture 1" descr="E:\excite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0812" y="1219200"/>
            <a:ext cx="4860163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2390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smtClean="0">
                <a:latin typeface="Alfredo" pitchFamily="2"/>
                <a:ea typeface="Alfredo" pitchFamily="2"/>
              </a:rPr>
              <a:t>Yearning for more</a:t>
            </a:r>
          </a:p>
        </p:txBody>
      </p:sp>
      <p:sp>
        <p:nvSpPr>
          <p:cNvPr id="32772" name="Content Placeholder 3"/>
          <p:cNvSpPr txBox="1">
            <a:spLocks noGrp="1"/>
          </p:cNvSpPr>
          <p:nvPr>
            <p:ph idx="1"/>
          </p:nvPr>
        </p:nvSpPr>
        <p:spPr>
          <a:xfrm>
            <a:off x="457200" y="5791200"/>
            <a:ext cx="7239000" cy="714375"/>
          </a:xfrm>
        </p:spPr>
        <p:txBody>
          <a:bodyPr/>
          <a:lstStyle/>
          <a:p>
            <a:pPr algn="r" eaLnBrk="1" hangingPunct="1"/>
            <a:r>
              <a:rPr dirty="0" smtClean="0">
                <a:latin typeface="Trebuchet MS" pitchFamily="34" charset="0"/>
              </a:rPr>
              <a:t>YEA!!! – WE SURVIVED</a:t>
            </a:r>
          </a:p>
          <a:p>
            <a:pPr algn="r" eaLnBrk="1" hangingPunct="1">
              <a:buFont typeface="Wingdings 2" pitchFamily="18" charset="2"/>
              <a:buNone/>
            </a:pPr>
            <a:endParaRPr dirty="0" smtClean="0">
              <a:latin typeface="Trebuchet MS" pitchFamily="34" charset="0"/>
            </a:endParaRPr>
          </a:p>
        </p:txBody>
      </p:sp>
      <p:pic>
        <p:nvPicPr>
          <p:cNvPr id="7170" name="Picture 2" descr="http://mail.bridger.k12.mt.us:84/exchange/Mrs_Goetz/Inbox/Pictures-4.EML/1_multipart_xF8FF_6_yearning.jpg/C58EA28C-18C0-4a97-9AF2-036E93DDAFB3/yearning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5400" dirty="0" smtClean="0">
                <a:latin typeface="Alfredo" pitchFamily="2"/>
                <a:ea typeface="Alfredo" pitchFamily="2"/>
              </a:rPr>
              <a:t>Zeal for Technology</a:t>
            </a:r>
          </a:p>
        </p:txBody>
      </p:sp>
      <p:sp>
        <p:nvSpPr>
          <p:cNvPr id="33796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Zeal for being helpful</a:t>
            </a:r>
          </a:p>
          <a:p>
            <a:pPr eaLnBrk="1" hangingPunct="1"/>
            <a:r>
              <a:rPr dirty="0" smtClean="0">
                <a:latin typeface="Trebuchet MS" pitchFamily="34" charset="0"/>
              </a:rPr>
              <a:t>Zee end (almost)</a:t>
            </a: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6962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B</a:t>
            </a:r>
            <a:r>
              <a:rPr sz="5400" smtClean="0">
                <a:latin typeface="Alfredo" pitchFamily="2"/>
                <a:ea typeface="Alfredo" pitchFamily="2"/>
              </a:rPr>
              <a:t>uy-in</a:t>
            </a:r>
          </a:p>
        </p:txBody>
      </p:sp>
      <p:sp>
        <p:nvSpPr>
          <p:cNvPr id="9220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1"/>
            <a:ext cx="7239000" cy="1143000"/>
          </a:xfrm>
        </p:spPr>
        <p:txBody>
          <a:bodyPr/>
          <a:lstStyle/>
          <a:p>
            <a:pPr eaLnBrk="1" hangingPunct="1"/>
            <a:r>
              <a:rPr smtClean="0">
                <a:latin typeface="Trebuchet MS" pitchFamily="34" charset="0"/>
              </a:rPr>
              <a:t>BROCHURE/PRESENTATION</a:t>
            </a:r>
          </a:p>
          <a:p>
            <a:pPr eaLnBrk="1" hangingPunct="1"/>
            <a:r>
              <a:rPr smtClean="0">
                <a:latin typeface="Trebuchet MS" pitchFamily="34" charset="0"/>
              </a:rPr>
              <a:t>BOARD SUPPORT</a:t>
            </a:r>
          </a:p>
          <a:p>
            <a:pPr eaLnBrk="1" hangingPunct="1"/>
            <a:endParaRPr smtClean="0">
              <a:latin typeface="Trebuchet MS" pitchFamily="34" charset="0"/>
            </a:endParaRPr>
          </a:p>
        </p:txBody>
      </p:sp>
      <p:pic>
        <p:nvPicPr>
          <p:cNvPr id="9221" name="Picture 5" descr="E:\time-to-bu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90800"/>
            <a:ext cx="2963560" cy="355123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C</a:t>
            </a:r>
            <a:r>
              <a:rPr sz="5400" smtClean="0">
                <a:latin typeface="Alfredo" pitchFamily="2"/>
                <a:ea typeface="Alfredo" pitchFamily="2"/>
              </a:rPr>
              <a:t>ooperation</a:t>
            </a:r>
          </a:p>
        </p:txBody>
      </p:sp>
      <p:sp>
        <p:nvSpPr>
          <p:cNvPr id="10244" name="Content Placeholder 4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r>
              <a:rPr dirty="0" smtClean="0">
                <a:latin typeface="Trebuchet MS" pitchFamily="34" charset="0"/>
              </a:rPr>
              <a:t>COLLABORATION</a:t>
            </a:r>
          </a:p>
          <a:p>
            <a:r>
              <a:rPr dirty="0" smtClean="0">
                <a:latin typeface="Trebuchet MS" pitchFamily="34" charset="0"/>
              </a:rPr>
              <a:t>CLARIFYING QUESTIONS</a:t>
            </a:r>
          </a:p>
          <a:p>
            <a:r>
              <a:rPr dirty="0" smtClean="0">
                <a:latin typeface="Trebuchet MS" pitchFamily="34" charset="0"/>
              </a:rPr>
              <a:t>COACHING BUDDY</a:t>
            </a:r>
          </a:p>
          <a:p>
            <a:r>
              <a:rPr dirty="0" smtClean="0">
                <a:latin typeface="Trebuchet MS" pitchFamily="34" charset="0"/>
              </a:rPr>
              <a:t>CLARIFYING ROLES</a:t>
            </a:r>
          </a:p>
          <a:p>
            <a:r>
              <a:rPr dirty="0" smtClean="0">
                <a:latin typeface="Trebuchet MS" pitchFamily="34" charset="0"/>
              </a:rPr>
              <a:t>COMMUNICATION SKILLS</a:t>
            </a:r>
          </a:p>
          <a:p>
            <a:r>
              <a:rPr dirty="0" smtClean="0">
                <a:latin typeface="Trebuchet MS" pitchFamily="34" charset="0"/>
              </a:rPr>
              <a:t>CREATE</a:t>
            </a:r>
          </a:p>
          <a:p>
            <a:r>
              <a:rPr dirty="0" smtClean="0">
                <a:latin typeface="Trebuchet MS" pitchFamily="34" charset="0"/>
              </a:rPr>
              <a:t>COACHING CYCLE/CHRONICLES</a:t>
            </a: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D</a:t>
            </a:r>
            <a:r>
              <a:rPr sz="5400" smtClean="0">
                <a:latin typeface="Alfredo" pitchFamily="2"/>
                <a:ea typeface="Alfredo" pitchFamily="2"/>
              </a:rPr>
              <a:t>edication</a:t>
            </a:r>
          </a:p>
        </p:txBody>
      </p:sp>
      <p:sp>
        <p:nvSpPr>
          <p:cNvPr id="11268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219200"/>
            <a:ext cx="7239000" cy="1219200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DISCUSSION BOARD</a:t>
            </a:r>
            <a:endParaRPr lang="en-US" dirty="0" smtClean="0">
              <a:latin typeface="Trebuchet MS" pitchFamily="34" charset="0"/>
            </a:endParaRP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DELEGATE</a:t>
            </a:r>
            <a:endParaRPr dirty="0" smtClean="0">
              <a:latin typeface="Trebuchet MS" pitchFamily="34" charset="0"/>
            </a:endParaRPr>
          </a:p>
        </p:txBody>
      </p:sp>
      <p:pic>
        <p:nvPicPr>
          <p:cNvPr id="1027" name="Picture 3" descr="E:\Demotivators-DedicationPoliceOff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743200"/>
            <a:ext cx="5334000" cy="375513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E</a:t>
            </a:r>
            <a:r>
              <a:rPr sz="5400" smtClean="0">
                <a:latin typeface="Alfredo" pitchFamily="2"/>
                <a:ea typeface="Alfredo" pitchFamily="2"/>
              </a:rPr>
              <a:t>xcellence</a:t>
            </a:r>
          </a:p>
        </p:txBody>
      </p:sp>
      <p:sp>
        <p:nvSpPr>
          <p:cNvPr id="12292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76400"/>
            <a:ext cx="7239000" cy="609600"/>
          </a:xfrm>
        </p:spPr>
        <p:txBody>
          <a:bodyPr/>
          <a:lstStyle/>
          <a:p>
            <a:pPr eaLnBrk="1" hangingPunct="1"/>
            <a:r>
              <a:rPr dirty="0" smtClean="0">
                <a:latin typeface="Trebuchet MS" pitchFamily="34" charset="0"/>
              </a:rPr>
              <a:t>EFFECTIVE</a:t>
            </a:r>
          </a:p>
        </p:txBody>
      </p:sp>
      <p:pic>
        <p:nvPicPr>
          <p:cNvPr id="12294" name="Picture 6" descr="http://mail.bridger.k12.mt.us:84/exchange/Mrs_Goetz/Inbox/Pictures-3.EML/1_multipart_xF8FF_2_excellence.jpg/C58EA28C-18C0-4a97-9AF2-036E93DDAFB3/excellence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667000"/>
            <a:ext cx="5300851" cy="390937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239000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F</a:t>
            </a:r>
            <a:r>
              <a:rPr sz="5400" smtClean="0">
                <a:latin typeface="Alfredo" pitchFamily="2"/>
                <a:ea typeface="Alfredo" pitchFamily="2"/>
              </a:rPr>
              <a:t>ollow-Through</a:t>
            </a:r>
          </a:p>
        </p:txBody>
      </p:sp>
      <p:sp>
        <p:nvSpPr>
          <p:cNvPr id="13316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smtClean="0">
                <a:latin typeface="Trebuchet MS" pitchFamily="34" charset="0"/>
              </a:rPr>
              <a:t>FOLLOW-UP SUGGESTION</a:t>
            </a:r>
          </a:p>
          <a:p>
            <a:pPr eaLnBrk="1" hangingPunct="1"/>
            <a:r>
              <a:rPr smtClean="0">
                <a:latin typeface="Trebuchet MS" pitchFamily="34" charset="0"/>
              </a:rPr>
              <a:t>FLIP CAMERA</a:t>
            </a:r>
          </a:p>
          <a:p>
            <a:pPr eaLnBrk="1" hangingPunct="1"/>
            <a:r>
              <a:rPr smtClean="0">
                <a:latin typeface="Trebuchet MS" pitchFamily="34" charset="0"/>
              </a:rPr>
              <a:t>FACILITATOR</a:t>
            </a:r>
          </a:p>
        </p:txBody>
      </p:sp>
      <p:pic>
        <p:nvPicPr>
          <p:cNvPr id="46082" name="Picture 2" descr="http://mail.bridger.k12.mt.us:84/exchweb/img/icon-do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8" y="-136525"/>
            <a:ext cx="123825" cy="152400"/>
          </a:xfrm>
          <a:prstGeom prst="rect">
            <a:avLst/>
          </a:prstGeom>
          <a:noFill/>
        </p:spPr>
      </p:pic>
      <p:pic>
        <p:nvPicPr>
          <p:cNvPr id="46084" name="Picture 4" descr="http://mail.bridger.k12.mt.us:84/exchweb/img/icon-do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38" y="-136525"/>
            <a:ext cx="123825" cy="152400"/>
          </a:xfrm>
          <a:prstGeom prst="rect">
            <a:avLst/>
          </a:prstGeom>
          <a:noFill/>
        </p:spPr>
      </p:pic>
      <p:pic>
        <p:nvPicPr>
          <p:cNvPr id="46086" name="Picture 6" descr="http://mail.bridger.k12.mt.us:84/exchange/Mrs_Goetz/Inbox/Pictures-4.EML/1_multipart_xF8FF_2_flip%20camera.jpg/C58EA28C-18C0-4a97-9AF2-036E93DDAFB3/flip%20camera.jpg?attach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895600"/>
            <a:ext cx="2819400" cy="374474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5897563" cy="1173163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dirty="0" smtClean="0">
                <a:latin typeface="Alfredo" pitchFamily="2"/>
                <a:ea typeface="Alfredo" pitchFamily="2"/>
              </a:rPr>
              <a:t>G</a:t>
            </a:r>
            <a:r>
              <a:rPr sz="5400" dirty="0" smtClean="0">
                <a:latin typeface="Alfredo" pitchFamily="2"/>
                <a:ea typeface="Alfredo" pitchFamily="2"/>
              </a:rPr>
              <a:t>reat work</a:t>
            </a:r>
          </a:p>
        </p:txBody>
      </p:sp>
      <p:sp>
        <p:nvSpPr>
          <p:cNvPr id="14340" name="Content Placeholder 3"/>
          <p:cNvSpPr txBox="1">
            <a:spLocks noGrp="1"/>
          </p:cNvSpPr>
          <p:nvPr>
            <p:ph idx="1"/>
          </p:nvPr>
        </p:nvSpPr>
        <p:spPr>
          <a:xfrm>
            <a:off x="457200" y="2133600"/>
            <a:ext cx="7239000" cy="43719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rebuchet MS" pitchFamily="34" charset="0"/>
              </a:rPr>
              <a:t>BY THE STUDENTS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BY THE TEACHERS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SHOWCASED TO THE ENTIRE SCHOOL:  PARENTS, COMMUNITY, PEERS, PCTI NETWORK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GOALS</a:t>
            </a:r>
            <a:endParaRPr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7200" u="sng" smtClean="0">
                <a:latin typeface="Alfredo" pitchFamily="2"/>
                <a:ea typeface="Alfredo" pitchFamily="2"/>
              </a:rPr>
              <a:t>H</a:t>
            </a:r>
            <a:r>
              <a:rPr sz="5400" smtClean="0">
                <a:latin typeface="Alfredo" pitchFamily="2"/>
                <a:ea typeface="Alfredo" pitchFamily="2"/>
              </a:rPr>
              <a:t>elping hands</a:t>
            </a:r>
          </a:p>
        </p:txBody>
      </p:sp>
      <p:sp>
        <p:nvSpPr>
          <p:cNvPr id="15364" name="Content Placeholder 3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pitchFamily="34" charset="0"/>
              </a:rPr>
              <a:t>HELL…IT JUST SEEMED THAT WAY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HONESTY</a:t>
            </a:r>
          </a:p>
          <a:p>
            <a:pPr eaLnBrk="1" hangingPunct="1"/>
            <a:r>
              <a:rPr lang="en-US" dirty="0" smtClean="0">
                <a:latin typeface="Trebuchet MS" pitchFamily="34" charset="0"/>
              </a:rPr>
              <a:t>HINDSIGHT</a:t>
            </a:r>
            <a:endParaRPr dirty="0" smtClean="0">
              <a:latin typeface="Trebuchet MS" pitchFamily="34" charset="0"/>
            </a:endParaRPr>
          </a:p>
        </p:txBody>
      </p:sp>
      <p:pic>
        <p:nvPicPr>
          <p:cNvPr id="15366" name="Picture 6" descr="http://mail.bridger.k12.mt.us:84/exchange/Mrs_Goetz/Inbox/Pictures-3.EML/1_multipart_xF8FF_3_helpinghands.jpg/C58EA28C-18C0-4a97-9AF2-036E93DDAFB3/helpinghands.jpg?attach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1" y="1676401"/>
            <a:ext cx="4292288" cy="5181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</TotalTime>
  <Words>277</Words>
  <Application>Microsoft Office PowerPoint</Application>
  <PresentationFormat>On-screen Show (4:3)</PresentationFormat>
  <Paragraphs>140</Paragraphs>
  <Slides>27</Slides>
  <Notes>27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Opulent</vt:lpstr>
      <vt:lpstr>Coaching Chronicles 2011</vt:lpstr>
      <vt:lpstr>Attitude/anxiety</vt:lpstr>
      <vt:lpstr>Buy-in</vt:lpstr>
      <vt:lpstr>Cooperation</vt:lpstr>
      <vt:lpstr>Dedication</vt:lpstr>
      <vt:lpstr>Excellence</vt:lpstr>
      <vt:lpstr>Follow-Through</vt:lpstr>
      <vt:lpstr>Great work</vt:lpstr>
      <vt:lpstr>Helping hands</vt:lpstr>
      <vt:lpstr>Insecurity</vt:lpstr>
      <vt:lpstr>JUMP IN WITH PEERS</vt:lpstr>
      <vt:lpstr>knowledge</vt:lpstr>
      <vt:lpstr>Learning improvements</vt:lpstr>
      <vt:lpstr>Managing it all</vt:lpstr>
      <vt:lpstr>NEEDS </vt:lpstr>
      <vt:lpstr>opportunity</vt:lpstr>
      <vt:lpstr>pROTOCoLS</vt:lpstr>
      <vt:lpstr>qUESTIONING</vt:lpstr>
      <vt:lpstr>respect</vt:lpstr>
      <vt:lpstr>sTANDARDS</vt:lpstr>
      <vt:lpstr>Time</vt:lpstr>
      <vt:lpstr>understanding</vt:lpstr>
      <vt:lpstr>Victory</vt:lpstr>
      <vt:lpstr>Wows &amp; Wonders</vt:lpstr>
      <vt:lpstr>eXCITEMENT</vt:lpstr>
      <vt:lpstr>Yearning for more</vt:lpstr>
      <vt:lpstr>Zeal for Technology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Chronicles 2011</dc:title>
  <dc:creator>WendyG</dc:creator>
  <cp:lastModifiedBy>Mrs_Goetz</cp:lastModifiedBy>
  <cp:revision>55</cp:revision>
  <dcterms:created xsi:type="dcterms:W3CDTF">2011-06-02T16:42:46Z</dcterms:created>
  <dcterms:modified xsi:type="dcterms:W3CDTF">2011-06-10T17:54:46Z</dcterms:modified>
</cp:coreProperties>
</file>